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0" r:id="rId4"/>
    <p:sldId id="258" r:id="rId5"/>
    <p:sldId id="264" r:id="rId6"/>
    <p:sldId id="259" r:id="rId7"/>
    <p:sldId id="260" r:id="rId8"/>
    <p:sldId id="271" r:id="rId9"/>
    <p:sldId id="274" r:id="rId10"/>
    <p:sldId id="272" r:id="rId11"/>
    <p:sldId id="275" r:id="rId12"/>
    <p:sldId id="273" r:id="rId13"/>
    <p:sldId id="276" r:id="rId14"/>
    <p:sldId id="261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36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EA3354-69C0-41AF-9F96-E5E49BD0641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1E6802-53A4-4C79-B1DE-6157BC89D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4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C03FF4-487E-41E6-BFFE-AEC327EF19DB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D186C2-8207-40FD-9405-2D445480A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6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186C2-8207-40FD-9405-2D445480A7C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6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BBC-24A1-4AE0-8D7D-5981F688964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FE17-AA38-4499-AE16-513DA4DF6F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BBC-24A1-4AE0-8D7D-5981F688964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FE17-AA38-4499-AE16-513DA4DF6F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BBC-24A1-4AE0-8D7D-5981F688964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FE17-AA38-4499-AE16-513DA4DF6F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BBC-24A1-4AE0-8D7D-5981F688964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FE17-AA38-4499-AE16-513DA4DF6F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BBC-24A1-4AE0-8D7D-5981F688964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D8FE17-AA38-4499-AE16-513DA4DF6F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BBC-24A1-4AE0-8D7D-5981F688964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FE17-AA38-4499-AE16-513DA4DF6F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BBC-24A1-4AE0-8D7D-5981F688964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FE17-AA38-4499-AE16-513DA4DF6F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BBC-24A1-4AE0-8D7D-5981F688964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FE17-AA38-4499-AE16-513DA4DF6F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BBC-24A1-4AE0-8D7D-5981F688964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FE17-AA38-4499-AE16-513DA4DF6F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BBC-24A1-4AE0-8D7D-5981F688964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FE17-AA38-4499-AE16-513DA4DF6F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BBC-24A1-4AE0-8D7D-5981F688964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FE17-AA38-4499-AE16-513DA4DF6F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72FBBC-24A1-4AE0-8D7D-5981F6889646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D8FE17-AA38-4499-AE16-513DA4DF6F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py-satell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SATELLITE MOTION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Orbital Speed- speed needed to keep the satellite in orbit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/>
          <a:lstStyle/>
          <a:p>
            <a:endParaRPr lang="en-US" dirty="0" smtClean="0"/>
          </a:p>
          <a:p>
            <a:pPr marL="13716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               V </a:t>
            </a:r>
            <a:r>
              <a:rPr lang="en-US" sz="4000" baseline="-25000" dirty="0" smtClean="0">
                <a:solidFill>
                  <a:schemeClr val="bg1"/>
                </a:solidFill>
              </a:rPr>
              <a:t>orbit </a:t>
            </a:r>
            <a:r>
              <a:rPr lang="en-US" sz="4000" dirty="0" smtClean="0">
                <a:solidFill>
                  <a:schemeClr val="bg1"/>
                </a:solidFill>
              </a:rPr>
              <a:t>= √g </a:t>
            </a:r>
            <a:r>
              <a:rPr lang="en-US" sz="4000" dirty="0" err="1" smtClean="0">
                <a:solidFill>
                  <a:schemeClr val="bg1"/>
                </a:solidFill>
              </a:rPr>
              <a:t>R</a:t>
            </a:r>
            <a:r>
              <a:rPr lang="en-US" sz="4000" baseline="-25000" dirty="0" err="1" smtClean="0">
                <a:solidFill>
                  <a:schemeClr val="bg1"/>
                </a:solidFill>
              </a:rPr>
              <a:t>orbit</a:t>
            </a:r>
            <a:endParaRPr lang="en-US" sz="4000" baseline="-25000" dirty="0" smtClean="0">
              <a:solidFill>
                <a:schemeClr val="bg1"/>
              </a:solidFill>
            </a:endParaRPr>
          </a:p>
          <a:p>
            <a:endParaRPr lang="en-US" sz="3600" baseline="-25000" dirty="0">
              <a:solidFill>
                <a:schemeClr val="bg1"/>
              </a:solidFill>
            </a:endParaRPr>
          </a:p>
          <a:p>
            <a:endParaRPr lang="en-US" sz="3600" baseline="-250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V= m/s             R- orbital radius=m</a:t>
            </a:r>
          </a:p>
          <a:p>
            <a:pPr marL="13716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g= acceleration due to gravity (m/s</a:t>
            </a:r>
            <a:r>
              <a:rPr lang="en-US" sz="3600" baseline="30000" dirty="0" smtClean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2209800"/>
            <a:ext cx="1905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1600200"/>
            <a:ext cx="5029200" cy="1981200"/>
          </a:xfrm>
          <a:prstGeom prst="rect">
            <a:avLst/>
          </a:prstGeom>
          <a:noFill/>
          <a:ln w="22225" cmpd="thickThin">
            <a:solidFill>
              <a:schemeClr val="bg1"/>
            </a:solidFill>
            <a:round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0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3200" b="0" dirty="0" smtClean="0">
                <a:solidFill>
                  <a:schemeClr val="bg1"/>
                </a:solidFill>
                <a:effectLst/>
              </a:rPr>
            </a:br>
            <a:r>
              <a:rPr lang="en-US" sz="3200" b="0" dirty="0">
                <a:solidFill>
                  <a:schemeClr val="bg1"/>
                </a:solidFill>
                <a:effectLst/>
              </a:rPr>
              <a:t/>
            </a:r>
            <a:br>
              <a:rPr lang="en-US" sz="3200" b="0" dirty="0">
                <a:solidFill>
                  <a:schemeClr val="bg1"/>
                </a:solidFill>
                <a:effectLst/>
              </a:rPr>
            </a:br>
            <a:r>
              <a:rPr lang="en-US" sz="3200" b="0" dirty="0" smtClean="0">
                <a:solidFill>
                  <a:schemeClr val="bg1"/>
                </a:solidFill>
                <a:effectLst/>
              </a:rPr>
              <a:t>The Hubble telescope orbits the earth with an orbital radius of 7.4 x10</a:t>
            </a:r>
            <a:r>
              <a:rPr lang="en-US" sz="3200" b="0" baseline="30000" dirty="0" smtClean="0">
                <a:solidFill>
                  <a:schemeClr val="bg1"/>
                </a:solidFill>
                <a:effectLst/>
              </a:rPr>
              <a:t>6</a:t>
            </a:r>
            <a:r>
              <a:rPr lang="en-US" sz="3200" b="0" dirty="0" smtClean="0">
                <a:solidFill>
                  <a:schemeClr val="bg1"/>
                </a:solidFill>
                <a:effectLst/>
              </a:rPr>
              <a:t>m.  If it experiences a gravitational acceleration of 8.65m/s</a:t>
            </a:r>
            <a:r>
              <a:rPr lang="en-US" sz="3200" b="0" baseline="30000" dirty="0" smtClean="0">
                <a:solidFill>
                  <a:schemeClr val="bg1"/>
                </a:solidFill>
                <a:effectLst/>
              </a:rPr>
              <a:t>2</a:t>
            </a:r>
            <a:r>
              <a:rPr lang="en-US" sz="3200" b="0" dirty="0" smtClean="0">
                <a:solidFill>
                  <a:schemeClr val="bg1"/>
                </a:solidFill>
                <a:effectLst/>
              </a:rPr>
              <a:t> due to the earth, what is its orbital velocity?</a:t>
            </a:r>
            <a:endParaRPr lang="en-US" sz="3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667000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                 </a:t>
            </a:r>
            <a:r>
              <a:rPr lang="en-US" sz="3200" dirty="0" err="1" smtClean="0">
                <a:solidFill>
                  <a:schemeClr val="bg1"/>
                </a:solidFill>
              </a:rPr>
              <a:t>V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orbit</a:t>
            </a:r>
            <a:r>
              <a:rPr lang="en-US" sz="3200" dirty="0" smtClean="0">
                <a:solidFill>
                  <a:schemeClr val="bg1"/>
                </a:solidFill>
              </a:rPr>
              <a:t> = √ </a:t>
            </a:r>
            <a:r>
              <a:rPr lang="en-US" sz="3200" dirty="0" err="1" smtClean="0">
                <a:solidFill>
                  <a:schemeClr val="bg1"/>
                </a:solidFill>
              </a:rPr>
              <a:t>gR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orbit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                </a:t>
            </a:r>
            <a:r>
              <a:rPr lang="en-US" sz="3600" dirty="0" smtClean="0">
                <a:solidFill>
                  <a:schemeClr val="bg1"/>
                </a:solidFill>
              </a:rPr>
              <a:t>V= √8.65m/s</a:t>
            </a:r>
            <a:r>
              <a:rPr lang="en-US" sz="3600" baseline="30000" dirty="0" smtClean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chemeClr val="bg1"/>
                </a:solidFill>
              </a:rPr>
              <a:t>7.4 </a:t>
            </a:r>
            <a:r>
              <a:rPr lang="en-US" sz="3200" dirty="0" smtClean="0">
                <a:solidFill>
                  <a:schemeClr val="bg1"/>
                </a:solidFill>
              </a:rPr>
              <a:t>x10</a:t>
            </a:r>
            <a:r>
              <a:rPr lang="en-US" sz="3200" baseline="30000" dirty="0" smtClean="0">
                <a:solidFill>
                  <a:schemeClr val="bg1"/>
                </a:solidFill>
              </a:rPr>
              <a:t>6</a:t>
            </a:r>
            <a:r>
              <a:rPr lang="en-US" sz="3200" dirty="0" smtClean="0">
                <a:solidFill>
                  <a:schemeClr val="bg1"/>
                </a:solidFill>
              </a:rPr>
              <a:t>m)</a:t>
            </a:r>
          </a:p>
          <a:p>
            <a:pPr marL="13716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                 V= 8000m/s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33800" y="2667000"/>
            <a:ext cx="1055077" cy="58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74377" y="3886200"/>
            <a:ext cx="3429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2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Orbital Period- time for one revolution of a satellite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             </a:t>
            </a:r>
            <a:r>
              <a:rPr lang="en-US" sz="4400" dirty="0" smtClean="0">
                <a:solidFill>
                  <a:schemeClr val="bg1"/>
                </a:solidFill>
              </a:rPr>
              <a:t>T</a:t>
            </a:r>
            <a:r>
              <a:rPr lang="en-US" sz="4400" baseline="-25000" dirty="0" smtClean="0">
                <a:solidFill>
                  <a:schemeClr val="bg1"/>
                </a:solidFill>
              </a:rPr>
              <a:t>  =</a:t>
            </a:r>
            <a:r>
              <a:rPr lang="en-US" sz="4400" dirty="0" smtClean="0">
                <a:solidFill>
                  <a:schemeClr val="bg1"/>
                </a:solidFill>
              </a:rPr>
              <a:t>    </a:t>
            </a:r>
            <a:r>
              <a:rPr lang="en-US" sz="4400" u="sng" dirty="0" smtClean="0">
                <a:solidFill>
                  <a:schemeClr val="bg1"/>
                </a:solidFill>
              </a:rPr>
              <a:t>Time</a:t>
            </a:r>
            <a:endParaRPr lang="en-US" sz="4400" u="sng" baseline="-250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4400" baseline="-25000" dirty="0">
                <a:solidFill>
                  <a:schemeClr val="bg1"/>
                </a:solidFill>
              </a:rPr>
              <a:t> </a:t>
            </a:r>
            <a:r>
              <a:rPr lang="en-US" sz="4400" baseline="-25000" dirty="0" smtClean="0">
                <a:solidFill>
                  <a:schemeClr val="bg1"/>
                </a:solidFill>
              </a:rPr>
              <a:t>                      </a:t>
            </a:r>
            <a:r>
              <a:rPr lang="en-US" sz="4400" dirty="0" smtClean="0">
                <a:solidFill>
                  <a:schemeClr val="bg1"/>
                </a:solidFill>
              </a:rPr>
              <a:t># of trips</a:t>
            </a:r>
            <a:endParaRPr lang="en-US" sz="4400" baseline="-250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sz="4400" baseline="-250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Frequency of orbit:</a:t>
            </a:r>
          </a:p>
          <a:p>
            <a:pPr marL="13716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                 f= 1/T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4648200"/>
            <a:ext cx="2514600" cy="1371600"/>
          </a:xfrm>
          <a:prstGeom prst="rect">
            <a:avLst/>
          </a:prstGeom>
          <a:noFill/>
          <a:ln w="31750" cmpd="thinThick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0045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The period of the Hubble telescope is 97minutes. Calculate its frequency?</a:t>
            </a:r>
            <a:endParaRPr lang="en-US" sz="3600" u="sng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sz="3600" u="sng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                       f=1/T </a:t>
            </a:r>
          </a:p>
          <a:p>
            <a:pPr marL="13716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   f =  1/5820sec = .000172 rev/sec</a:t>
            </a:r>
          </a:p>
          <a:p>
            <a:pPr marL="13716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                  </a:t>
            </a:r>
            <a:r>
              <a:rPr lang="en-US" sz="3600" u="sng" dirty="0" smtClean="0">
                <a:solidFill>
                  <a:schemeClr val="bg1"/>
                </a:solidFill>
              </a:rPr>
              <a:t>   </a:t>
            </a:r>
            <a:endParaRPr lang="en-US" sz="3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2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u="sng" dirty="0" smtClean="0">
                <a:solidFill>
                  <a:schemeClr val="bg1"/>
                </a:solidFill>
              </a:rPr>
              <a:t>Geosynchronous Orbit</a:t>
            </a:r>
            <a:r>
              <a:rPr lang="en-US" sz="3200" dirty="0" smtClean="0">
                <a:solidFill>
                  <a:schemeClr val="bg1"/>
                </a:solidFill>
              </a:rPr>
              <a:t>- Satellite is in one position above the earth. Time for satellite to orbit is 24 hrs.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satelli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1092" y="457200"/>
            <a:ext cx="54864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381000" y="19812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Is it moving faster or slower than the earth?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visualstatistics.net/East-West/Long%20Waves%20of%20Time/Kepl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2" y="-35169"/>
            <a:ext cx="10744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Johannes </a:t>
            </a:r>
            <a:r>
              <a:rPr lang="en-US" dirty="0" err="1" smtClean="0">
                <a:solidFill>
                  <a:srgbClr val="FFC000"/>
                </a:solidFill>
              </a:rPr>
              <a:t>Kepler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  </a:t>
            </a:r>
            <a:r>
              <a:rPr lang="en-US" sz="3200" dirty="0" smtClean="0">
                <a:solidFill>
                  <a:schemeClr val="bg1"/>
                </a:solidFill>
              </a:rPr>
              <a:t>Johannes </a:t>
            </a:r>
            <a:r>
              <a:rPr lang="en-US" sz="3200" dirty="0" err="1" smtClean="0">
                <a:solidFill>
                  <a:schemeClr val="bg1"/>
                </a:solidFill>
              </a:rPr>
              <a:t>Kepler</a:t>
            </a:r>
            <a:r>
              <a:rPr lang="en-US" sz="3200" dirty="0" smtClean="0">
                <a:solidFill>
                  <a:schemeClr val="bg1"/>
                </a:solidFill>
              </a:rPr>
              <a:t> was born on December 27, 1571, in Germany.  </a:t>
            </a:r>
          </a:p>
          <a:p>
            <a:pPr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First to correctly explain planetary motion, and developed the planetary laws.</a:t>
            </a:r>
          </a:p>
          <a:p>
            <a:pPr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First to explain that the tides are caused by the Moon orbiting the Earth.</a:t>
            </a: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He coined the word "satellite"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u="sng" dirty="0" err="1" smtClean="0">
                <a:solidFill>
                  <a:srgbClr val="FFC000"/>
                </a:solidFill>
              </a:rPr>
              <a:t>Kepler’s</a:t>
            </a:r>
            <a:r>
              <a:rPr lang="en-US" sz="4000" u="sng" dirty="0" smtClean="0">
                <a:solidFill>
                  <a:srgbClr val="FFC000"/>
                </a:solidFill>
              </a:rPr>
              <a:t> First Law</a:t>
            </a:r>
            <a:endParaRPr lang="en-US" sz="4000" u="sng" dirty="0">
              <a:solidFill>
                <a:srgbClr val="FFC000"/>
              </a:solidFill>
            </a:endParaRPr>
          </a:p>
        </p:txBody>
      </p:sp>
      <p:pic>
        <p:nvPicPr>
          <p:cNvPr id="8" name="Content Placeholder 7" descr="keple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581400"/>
            <a:ext cx="4191000" cy="2645323"/>
          </a:xfrm>
        </p:spPr>
      </p:pic>
      <p:sp>
        <p:nvSpPr>
          <p:cNvPr id="9" name="TextBox 8"/>
          <p:cNvSpPr txBox="1"/>
          <p:nvPr/>
        </p:nvSpPr>
        <p:spPr>
          <a:xfrm>
            <a:off x="609600" y="1066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planets orbit the sun in an elliptical path with the sun located at one foci.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  </a:t>
            </a:r>
            <a:r>
              <a:rPr lang="en-US" sz="2800" u="sng" dirty="0" smtClean="0">
                <a:solidFill>
                  <a:schemeClr val="bg1"/>
                </a:solidFill>
              </a:rPr>
              <a:t>apogee</a:t>
            </a:r>
            <a:r>
              <a:rPr lang="en-US" sz="2800" dirty="0" smtClean="0">
                <a:solidFill>
                  <a:schemeClr val="bg1"/>
                </a:solidFill>
              </a:rPr>
              <a:t> is the point farthest from the sun.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u="sng" dirty="0" smtClean="0">
                <a:solidFill>
                  <a:schemeClr val="bg1"/>
                </a:solidFill>
              </a:rPr>
              <a:t>perigee</a:t>
            </a:r>
            <a:r>
              <a:rPr lang="en-US" sz="2800" dirty="0" smtClean="0">
                <a:solidFill>
                  <a:schemeClr val="bg1"/>
                </a:solidFill>
              </a:rPr>
              <a:t> is the position closest to the sun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73380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Pluto’s path is most elliptical </a:t>
            </a:r>
            <a:r>
              <a:rPr lang="en-US" sz="2800" smtClean="0">
                <a:solidFill>
                  <a:schemeClr val="bg1"/>
                </a:solidFill>
              </a:rPr>
              <a:t>and </a:t>
            </a:r>
            <a:r>
              <a:rPr lang="en-US" sz="2800" smtClean="0">
                <a:solidFill>
                  <a:schemeClr val="bg1"/>
                </a:solidFill>
              </a:rPr>
              <a:t>Venus</a:t>
            </a:r>
            <a:r>
              <a:rPr lang="en-US" sz="280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 the most circular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Kepler’s Second Law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868680"/>
            <a:ext cx="289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planet sweeps out equal area’s over equal amounts of time.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958149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Where is its velocity the greatest?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791533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Where is PE and KE greatest?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0200"/>
            <a:ext cx="50292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Kepler’s</a:t>
            </a:r>
            <a:r>
              <a:rPr lang="en-US" dirty="0" smtClean="0">
                <a:solidFill>
                  <a:srgbClr val="FFC000"/>
                </a:solidFill>
              </a:rPr>
              <a:t> Third law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663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The square of a planet’s period,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T</a:t>
            </a:r>
            <a:r>
              <a:rPr lang="en-US" b="1" baseline="30000" dirty="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is directly proportional to the cube of its semi-major axis (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b="1" baseline="30000" dirty="0" smtClean="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i="1" dirty="0" smtClean="0">
                <a:solidFill>
                  <a:schemeClr val="bg1"/>
                </a:solidFill>
                <a:latin typeface="Arial" charset="0"/>
              </a:rPr>
              <a:t>) in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Astronomical units (AU).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 AU = average distance between Earth and Sun (93,000,000 miles)</a:t>
            </a:r>
            <a:endParaRPr lang="en-US" i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Period—the time it takes for the planet to go around the Sun (i.e., the planet’s year)</a:t>
            </a:r>
          </a:p>
          <a:p>
            <a:pPr algn="ctr">
              <a:buFontTx/>
              <a:buNone/>
            </a:pPr>
            <a:endParaRPr lang="en-US" b="1" i="1" dirty="0" smtClean="0">
              <a:solidFill>
                <a:srgbClr val="0000FF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en-US" sz="4000" b="1" i="1" dirty="0" smtClean="0">
                <a:solidFill>
                  <a:srgbClr val="0000FF"/>
                </a:solidFill>
                <a:latin typeface="Arial" charset="0"/>
              </a:rPr>
              <a:t>                        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</a:rPr>
              <a:t>T</a:t>
            </a:r>
            <a:r>
              <a:rPr lang="en-US" sz="4000" b="1" i="1" baseline="30000" dirty="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</a:rPr>
              <a:t> = a</a:t>
            </a:r>
            <a:r>
              <a:rPr lang="en-US" sz="4000" b="1" i="1" baseline="30000" dirty="0" smtClean="0">
                <a:solidFill>
                  <a:schemeClr val="bg1"/>
                </a:solidFill>
                <a:latin typeface="Arial" charset="0"/>
              </a:rPr>
              <a:t>3</a:t>
            </a:r>
          </a:p>
          <a:p>
            <a:endParaRPr lang="en-US" dirty="0"/>
          </a:p>
        </p:txBody>
      </p:sp>
      <p:pic>
        <p:nvPicPr>
          <p:cNvPr id="4" name="Picture 3" descr="ellip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0"/>
            <a:ext cx="39624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6248400"/>
            <a:ext cx="1600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410200"/>
            <a:ext cx="4572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5638800"/>
            <a:ext cx="76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304800"/>
          <a:ext cx="7543800" cy="48505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725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PLANET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ORBITAL PERIOD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(In Earth years)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DISTANCE  FROM SUN (in AU)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MERCURY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.39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VENUS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.62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.72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EARTH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1.88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JUPITER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11.86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SATURN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29.46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9.54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URANUS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84.01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19.18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NEPTUNE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30.06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PLUTO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39.44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1816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AU-astronomical units- mean distance</a:t>
            </a:r>
          </a:p>
          <a:p>
            <a:r>
              <a:rPr lang="en-US" sz="3200" dirty="0" smtClean="0"/>
              <a:t>        from the sun to the Earth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-Continuously falls towards the earth.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-Are launched to a position above the earths surface to avoid air resistance.  </a:t>
            </a:r>
            <a:endParaRPr lang="en-US" sz="3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-Escape speed is </a:t>
            </a:r>
            <a:r>
              <a:rPr lang="en-US" sz="43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11.2 </a:t>
            </a:r>
            <a:r>
              <a:rPr lang="en-US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km/s for earth. </a:t>
            </a:r>
          </a:p>
          <a:p>
            <a:pPr>
              <a:buNone/>
            </a:pPr>
            <a:endParaRPr lang="en-US" sz="32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-Orbital velocity depends on orbital radius, the function of the satellite and the value of ‘g’ at its orbital radius.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286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bg1"/>
                </a:solidFill>
              </a:rPr>
              <a:t>Satellites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Geosynchronous orbit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16764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the period of a satellite in geosynchronous orbit?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810000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Is it moving faster or slower than the earth’s rotation on its axis?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3124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One day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434519"/>
            <a:ext cx="4166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Faster due to its larger radius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8" y="1794164"/>
            <a:ext cx="3703612" cy="3605719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utnik_teck-7515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53652"/>
            <a:ext cx="2695074" cy="2133600"/>
          </a:xfrm>
        </p:spPr>
      </p:pic>
      <p:pic>
        <p:nvPicPr>
          <p:cNvPr id="5" name="Picture 4" descr="lai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71626"/>
            <a:ext cx="2819400" cy="1955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53652"/>
            <a:ext cx="594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Sputnik</a:t>
            </a:r>
            <a:r>
              <a:rPr lang="en-US" sz="3200" dirty="0" smtClean="0">
                <a:solidFill>
                  <a:srgbClr val="FFC000"/>
                </a:solidFill>
              </a:rPr>
              <a:t> was the first satellite to orbit the earth was in October 1957 by the Soviet Union. Sputnik II carried a dog.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b="1" u="sng" dirty="0" smtClean="0">
                <a:solidFill>
                  <a:srgbClr val="FFC000"/>
                </a:solidFill>
              </a:rPr>
              <a:t>Explorer</a:t>
            </a:r>
            <a:r>
              <a:rPr lang="en-US" sz="3200" dirty="0" smtClean="0">
                <a:solidFill>
                  <a:srgbClr val="FFC000"/>
                </a:solidFill>
              </a:rPr>
              <a:t> – January 1958 first US satellite.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b="1" u="sng" dirty="0" smtClean="0">
                <a:solidFill>
                  <a:srgbClr val="FFC000"/>
                </a:solidFill>
              </a:rPr>
              <a:t>Hubble Telescope</a:t>
            </a:r>
            <a:r>
              <a:rPr lang="en-US" sz="3200" dirty="0" smtClean="0">
                <a:solidFill>
                  <a:srgbClr val="FFC000"/>
                </a:solidFill>
              </a:rPr>
              <a:t>- 1990-pres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7170" name="Picture 2" descr="http://tasithoughts.files.wordpress.com/2008/09/hubble-telesco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728689"/>
            <a:ext cx="3048000" cy="1905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4728689"/>
            <a:ext cx="57284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-</a:t>
            </a:r>
            <a:r>
              <a:rPr lang="en-US" sz="3200" dirty="0" smtClean="0">
                <a:solidFill>
                  <a:srgbClr val="FFC000"/>
                </a:solidFill>
              </a:rPr>
              <a:t>Revolves every 97 minutes 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-Fast enough to travel across the United States in about </a:t>
            </a:r>
            <a:r>
              <a:rPr lang="en-US" sz="3200" smtClean="0">
                <a:solidFill>
                  <a:srgbClr val="FFC000"/>
                </a:solidFill>
              </a:rPr>
              <a:t>10 minutes.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International Space Station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830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Construction 1998-2011  The station can be seen from the Earth with the naked eye, and is the largest artificial satellite orbiting the Earth.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wallpaper-completed_international_space_s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90800"/>
            <a:ext cx="685506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bg1"/>
                </a:solidFill>
                <a:effectLst/>
              </a:rPr>
            </a:br>
            <a:r>
              <a:rPr lang="en-US" sz="3200" dirty="0">
                <a:solidFill>
                  <a:schemeClr val="bg1"/>
                </a:solidFill>
                <a:effectLst/>
              </a:rPr>
              <a:t/>
            </a:r>
            <a:br>
              <a:rPr lang="en-US" sz="3200" dirty="0">
                <a:solidFill>
                  <a:schemeClr val="bg1"/>
                </a:solidFill>
                <a:effectLst/>
              </a:rPr>
            </a:br>
            <a:r>
              <a:rPr lang="en-US" sz="3200" dirty="0" smtClean="0">
                <a:solidFill>
                  <a:schemeClr val="bg1"/>
                </a:solidFill>
                <a:effectLst/>
              </a:rPr>
              <a:t>-1 NATURAL SATELLITE, </a:t>
            </a:r>
            <a:br>
              <a:rPr lang="en-US" sz="3200" dirty="0" smtClean="0">
                <a:solidFill>
                  <a:schemeClr val="bg1"/>
                </a:solidFill>
                <a:effectLst/>
              </a:rPr>
            </a:br>
            <a:r>
              <a:rPr lang="en-US" sz="3200" dirty="0" smtClean="0">
                <a:solidFill>
                  <a:schemeClr val="bg1"/>
                </a:solidFill>
                <a:effectLst/>
              </a:rPr>
              <a:t>-2271MANUFACTURED</a:t>
            </a:r>
            <a:br>
              <a:rPr lang="en-US" sz="3200" dirty="0" smtClean="0">
                <a:solidFill>
                  <a:schemeClr val="bg1"/>
                </a:solidFill>
                <a:effectLst/>
              </a:rPr>
            </a:br>
            <a:r>
              <a:rPr lang="en-US" sz="3200" dirty="0" smtClean="0">
                <a:solidFill>
                  <a:schemeClr val="bg1"/>
                </a:solidFill>
                <a:effectLst/>
              </a:rPr>
              <a:t>        (not all are functioning</a:t>
            </a:r>
            <a:br>
              <a:rPr lang="en-US" sz="3200" dirty="0" smtClean="0">
                <a:solidFill>
                  <a:schemeClr val="bg1"/>
                </a:solidFill>
                <a:effectLst/>
              </a:rPr>
            </a:br>
            <a:r>
              <a:rPr lang="en-US" sz="3200" dirty="0" smtClean="0">
                <a:solidFill>
                  <a:schemeClr val="bg1"/>
                </a:solidFill>
                <a:effectLst/>
              </a:rPr>
              <a:t>                82 launched in 2016)</a:t>
            </a:r>
            <a:br>
              <a:rPr lang="en-US" sz="3200" dirty="0" smtClean="0">
                <a:solidFill>
                  <a:schemeClr val="bg1"/>
                </a:solidFill>
                <a:effectLst/>
              </a:rPr>
            </a:br>
            <a:r>
              <a:rPr lang="en-US" sz="3200" dirty="0" smtClean="0">
                <a:solidFill>
                  <a:schemeClr val="bg1"/>
                </a:solidFill>
                <a:effectLst/>
              </a:rPr>
              <a:t> 23,000 SPACE JUNK</a:t>
            </a:r>
            <a:endParaRPr lang="en-US" sz="3200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Content Placeholder 5" descr="312934main_image_1283-9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971800"/>
            <a:ext cx="5029200" cy="3685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Uses: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-</a:t>
            </a:r>
            <a:r>
              <a:rPr lang="en-US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Communications- </a:t>
            </a:r>
            <a:r>
              <a:rPr lang="en-US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713 satellites</a:t>
            </a:r>
            <a:br>
              <a:rPr lang="en-US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-Earth observation/science-374 </a:t>
            </a:r>
            <a:r>
              <a:rPr lang="en-US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satellites</a:t>
            </a:r>
            <a:br>
              <a:rPr lang="en-US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-Technology Demonstration/Development- 160</a:t>
            </a:r>
            <a:r>
              <a:rPr lang="en-US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US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-Navigation </a:t>
            </a:r>
            <a:r>
              <a:rPr lang="en-US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&amp; Global </a:t>
            </a:r>
            <a:r>
              <a:rPr lang="en-US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Position- </a:t>
            </a:r>
            <a:r>
              <a:rPr lang="en-US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105 </a:t>
            </a:r>
            <a:r>
              <a:rPr lang="en-US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satellites</a:t>
            </a:r>
            <a:r>
              <a:rPr lang="en-US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US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-Space Science- </a:t>
            </a:r>
            <a:r>
              <a:rPr lang="en-US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67 </a:t>
            </a:r>
            <a:r>
              <a:rPr lang="en-US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satellites</a:t>
            </a:r>
            <a:br>
              <a:rPr lang="en-US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>- Only </a:t>
            </a:r>
            <a:r>
              <a:rPr lang="en-US" sz="2400" b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1,419 are operational </a:t>
            </a:r>
            <a:r>
              <a:rPr lang="en-US" sz="2400" b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satellites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nasa_satellit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3505200"/>
            <a:ext cx="4648200" cy="3206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Escape Speed</a:t>
            </a:r>
            <a:r>
              <a:rPr lang="en-US" b="0" dirty="0" smtClean="0">
                <a:solidFill>
                  <a:schemeClr val="bg1"/>
                </a:solidFill>
                <a:effectLst/>
              </a:rPr>
              <a:t>- speed needed to leave a planets gravitational field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06" y="1828800"/>
            <a:ext cx="4587893" cy="2376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495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 =m/s         G= 6.67 x 10</a:t>
            </a:r>
            <a:r>
              <a:rPr lang="en-US" sz="3200" baseline="30000" dirty="0" smtClean="0">
                <a:solidFill>
                  <a:schemeClr val="bg1"/>
                </a:solidFill>
              </a:rPr>
              <a:t>-11</a:t>
            </a:r>
            <a:r>
              <a:rPr lang="en-US" sz="3200" dirty="0" smtClean="0">
                <a:solidFill>
                  <a:schemeClr val="bg1"/>
                </a:solidFill>
              </a:rPr>
              <a:t> Nm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/kg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M=mass of planet     R= radius of planet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58674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A probe that has been on the moon needs to be brought back to earth.  What escape speed does it need to leave the surface of the moon?</a:t>
            </a:r>
          </a:p>
          <a:p>
            <a:pPr marL="13716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   </a:t>
            </a:r>
          </a:p>
          <a:p>
            <a:pPr marL="13716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             </a:t>
            </a:r>
          </a:p>
          <a:p>
            <a:pPr marL="13716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v  </a:t>
            </a:r>
            <a:r>
              <a:rPr lang="en-US" sz="3200" dirty="0" smtClean="0">
                <a:solidFill>
                  <a:schemeClr val="bg1"/>
                </a:solidFill>
              </a:rPr>
              <a:t>=        2(6.67x 10</a:t>
            </a:r>
            <a:r>
              <a:rPr lang="en-US" sz="3200" baseline="30000" dirty="0" smtClean="0">
                <a:solidFill>
                  <a:schemeClr val="bg1"/>
                </a:solidFill>
              </a:rPr>
              <a:t>-11 </a:t>
            </a:r>
            <a:r>
              <a:rPr lang="en-US" sz="3200" dirty="0" smtClean="0">
                <a:solidFill>
                  <a:schemeClr val="bg1"/>
                </a:solidFill>
              </a:rPr>
              <a:t>)(7.35 x 10</a:t>
            </a:r>
            <a:r>
              <a:rPr lang="en-US" sz="3200" baseline="30000" dirty="0" smtClean="0">
                <a:solidFill>
                  <a:schemeClr val="bg1"/>
                </a:solidFill>
              </a:rPr>
              <a:t>22</a:t>
            </a:r>
            <a:r>
              <a:rPr lang="en-US" sz="3200" dirty="0" smtClean="0">
                <a:solidFill>
                  <a:schemeClr val="bg1"/>
                </a:solidFill>
              </a:rPr>
              <a:t>kg)</a:t>
            </a:r>
          </a:p>
          <a:p>
            <a:pPr marL="13716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                     1.74 x 10</a:t>
            </a:r>
            <a:r>
              <a:rPr lang="en-US" sz="3200" baseline="30000" dirty="0" smtClean="0">
                <a:solidFill>
                  <a:schemeClr val="bg1"/>
                </a:solidFill>
              </a:rPr>
              <a:t>6</a:t>
            </a:r>
            <a:r>
              <a:rPr lang="en-US" sz="3200" dirty="0" smtClean="0">
                <a:solidFill>
                  <a:schemeClr val="bg1"/>
                </a:solidFill>
              </a:rPr>
              <a:t>m</a:t>
            </a:r>
          </a:p>
          <a:p>
            <a:pPr marL="13716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       v = 2373.8m/s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92985"/>
            <a:ext cx="2833197" cy="14675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56453" y="3657600"/>
            <a:ext cx="458561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4267200"/>
            <a:ext cx="4114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6245" y="3657600"/>
            <a:ext cx="540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√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901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620</TotalTime>
  <Words>643</Words>
  <Application>Microsoft Office PowerPoint</Application>
  <PresentationFormat>On-screen Show (4:3)</PresentationFormat>
  <Paragraphs>127</Paragraphs>
  <Slides>19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Aharoni</vt:lpstr>
      <vt:lpstr>Arial</vt:lpstr>
      <vt:lpstr>Arial Black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PowerPoint Presentation</vt:lpstr>
      <vt:lpstr>PowerPoint Presentation</vt:lpstr>
      <vt:lpstr>Geosynchronous orbit</vt:lpstr>
      <vt:lpstr>PowerPoint Presentation</vt:lpstr>
      <vt:lpstr>International Space Station</vt:lpstr>
      <vt:lpstr>  -1 NATURAL SATELLITE,  -2271MANUFACTURED         (not all are functioning                 82 launched in 2016)  23,000 SPACE JUNK</vt:lpstr>
      <vt:lpstr>Uses:  -Communications- 713 satellites -Earth observation/science-374 satellites -Technology Demonstration/Development- 160 -Navigation &amp; Global Position- 105 satellites -Space Science- 67 satellites - Only 1,419 are operational satellites  </vt:lpstr>
      <vt:lpstr>Escape Speed- speed needed to leave a planets gravitational field</vt:lpstr>
      <vt:lpstr>PowerPoint Presentation</vt:lpstr>
      <vt:lpstr>Orbital Speed- speed needed to keep the satellite in orbit</vt:lpstr>
      <vt:lpstr>  The Hubble telescope orbits the earth with an orbital radius of 7.4 x106m.  If it experiences a gravitational acceleration of 8.65m/s2 due to the earth, what is its orbital velocity?</vt:lpstr>
      <vt:lpstr>Orbital Period- time for one revolution of a satellite</vt:lpstr>
      <vt:lpstr>PowerPoint Presentation</vt:lpstr>
      <vt:lpstr>Geosynchronous Orbit- Satellite is in one position above the earth. Time for satellite to orbit is 24 hrs.</vt:lpstr>
      <vt:lpstr>Johannes Kepler</vt:lpstr>
      <vt:lpstr>Kepler’s First Law</vt:lpstr>
      <vt:lpstr>Kepler’s Second Law</vt:lpstr>
      <vt:lpstr>Kepler’s Third law</vt:lpstr>
      <vt:lpstr>PowerPoint Presentation</vt:lpstr>
    </vt:vector>
  </TitlesOfParts>
  <Company>Beacon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Beacon City School District</dc:creator>
  <cp:lastModifiedBy>Sheryl Hawks</cp:lastModifiedBy>
  <cp:revision>70</cp:revision>
  <cp:lastPrinted>2016-11-07T17:33:49Z</cp:lastPrinted>
  <dcterms:created xsi:type="dcterms:W3CDTF">2009-11-23T14:57:33Z</dcterms:created>
  <dcterms:modified xsi:type="dcterms:W3CDTF">2018-11-26T14:48:33Z</dcterms:modified>
</cp:coreProperties>
</file>